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Source Serif Pro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3.xml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aleway-regular.fntdata"/><Relationship Id="rId25" Type="http://schemas.openxmlformats.org/officeDocument/2006/relationships/slide" Target="slides/slide18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aleway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ourceSerifPro-bold.fntdata"/><Relationship Id="rId30" Type="http://schemas.openxmlformats.org/officeDocument/2006/relationships/font" Target="fonts/SourceSerifPro-regular.fntdata"/><Relationship Id="rId11" Type="http://schemas.openxmlformats.org/officeDocument/2006/relationships/slide" Target="slides/slide4.xml"/><Relationship Id="rId33" Type="http://schemas.openxmlformats.org/officeDocument/2006/relationships/font" Target="fonts/SourceSerifPro-boldItalic.fntdata"/><Relationship Id="rId10" Type="http://schemas.openxmlformats.org/officeDocument/2006/relationships/slide" Target="slides/slide3.xml"/><Relationship Id="rId32" Type="http://schemas.openxmlformats.org/officeDocument/2006/relationships/font" Target="fonts/SourceSerifPro-italic.fntdata"/><Relationship Id="rId13" Type="http://schemas.openxmlformats.org/officeDocument/2006/relationships/slide" Target="slides/slide6.xml"/><Relationship Id="rId35" Type="http://schemas.openxmlformats.org/officeDocument/2006/relationships/font" Target="fonts/Lato-bold.fntdata"/><Relationship Id="rId12" Type="http://schemas.openxmlformats.org/officeDocument/2006/relationships/slide" Target="slides/slide5.xml"/><Relationship Id="rId34" Type="http://schemas.openxmlformats.org/officeDocument/2006/relationships/font" Target="fonts/Lato-regular.fntdata"/><Relationship Id="rId15" Type="http://schemas.openxmlformats.org/officeDocument/2006/relationships/slide" Target="slides/slide8.xml"/><Relationship Id="rId37" Type="http://schemas.openxmlformats.org/officeDocument/2006/relationships/font" Target="fonts/Lato-boldItalic.fntdata"/><Relationship Id="rId14" Type="http://schemas.openxmlformats.org/officeDocument/2006/relationships/slide" Target="slides/slide7.xml"/><Relationship Id="rId36" Type="http://schemas.openxmlformats.org/officeDocument/2006/relationships/font" Target="fonts/Lato-italic.fntdata"/><Relationship Id="rId17" Type="http://schemas.openxmlformats.org/officeDocument/2006/relationships/slide" Target="slides/slide10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9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ff09afc6c_0_3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9ff09afc6c_0_3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9ff09afc6c_0_3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d98f861a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0d98f861a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d98f861a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0d98f861a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d98f861a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0d98f861a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d98f861a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0d98f861a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Ppl feel overwhelmed with amount of info they have…bc they have access but its hard whats actually useful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Frustrated that its difficult to find affordable and understandable resources when trying to learn something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Overchoice/choice overload/choice paralysis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Older generations dont have control issues with technology…having all these options and abilities but not doing good things with them…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Didnt focus on weaknesses that much…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Shes successful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Younger generations feel the pressure of time and constantly comoparing urself to more successful people.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Tensions…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Simplicity leads to thoroughness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d98f861a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0d98f861a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Talking about goals and motivations makes us more excited about them!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d98f861a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d98f861a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d98f861a9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0d98f861a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d98f861a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0d98f861a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d98f861a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d98f861a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ff09afc6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ff09afc6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ff09afc6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ff09afc6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d98f861a9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d98f861a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d98f861a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d98f861a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9b99c9d1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9b99c9d1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d98f861a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d98f861a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cf4c70841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cf4c70841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0d98f861a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0d98f861a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Source Serif Pro"/>
              <a:buNone/>
              <a:defRPr sz="4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059" y="4673450"/>
            <a:ext cx="19169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erif Pro"/>
              <a:buNone/>
              <a:defRPr sz="36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50" y="4568866"/>
            <a:ext cx="2426250" cy="49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16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73" name="Google Shape;73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6"/>
          <p:cNvSpPr txBox="1"/>
          <p:nvPr>
            <p:ph type="title"/>
          </p:nvPr>
        </p:nvSpPr>
        <p:spPr>
          <a:xfrm>
            <a:off x="1783300" y="565575"/>
            <a:ext cx="6918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727650" y="1391425"/>
            <a:ext cx="7688700" cy="30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059" y="4673450"/>
            <a:ext cx="19169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17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82" name="Google Shape;82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749150" y="139142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642054" y="139142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1783300" y="565575"/>
            <a:ext cx="6918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059" y="4673450"/>
            <a:ext cx="19169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8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92" name="Google Shape;92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1783300" y="565575"/>
            <a:ext cx="6918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96" name="Google Shape;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059" y="4673450"/>
            <a:ext cx="19169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19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100" name="Google Shape;100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9"/>
          <p:cNvSpPr txBox="1"/>
          <p:nvPr>
            <p:ph type="title"/>
          </p:nvPr>
        </p:nvSpPr>
        <p:spPr>
          <a:xfrm>
            <a:off x="730000" y="937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721225" y="2400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059" y="4673450"/>
            <a:ext cx="19169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8" name="Google Shape;108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896" y="4672584"/>
            <a:ext cx="1920240" cy="39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6" name="Google Shape;116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059" y="4673450"/>
            <a:ext cx="19169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059" y="4673450"/>
            <a:ext cx="19169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9" name="Google Shape;129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896" y="4672584"/>
            <a:ext cx="1920240" cy="39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059" y="4673450"/>
            <a:ext cx="19169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5" name="Google Shape;145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Source Serif Pro"/>
              <a:buNone/>
              <a:defRPr sz="4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3" name="Google Shape;153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erif Pro"/>
              <a:buNone/>
              <a:defRPr sz="36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50" y="4568866"/>
            <a:ext cx="2426250" cy="49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1" name="Google Shape;161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70" name="Google Shape;170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2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3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0" name="Google Shape;180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8" name="Google Shape;188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3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96" name="Google Shape;196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3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50" y="4568866"/>
            <a:ext cx="2426250" cy="49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4" name="Google Shape;204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3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7" name="Google Shape;207;p3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8" name="Google Shape;208;p3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13" name="Google Shape;213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217" name="Google Shape;217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3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ometric Pattern">
  <p:cSld name="CUSTOM_4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idx="12" type="sldNum"/>
          </p:nvPr>
        </p:nvSpPr>
        <p:spPr>
          <a:xfrm>
            <a:off x="847648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37"/>
          <p:cNvSpPr/>
          <p:nvPr/>
        </p:nvSpPr>
        <p:spPr>
          <a:xfrm>
            <a:off x="7124444" y="-83268"/>
            <a:ext cx="3252000" cy="11028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7"/>
          <p:cNvSpPr/>
          <p:nvPr/>
        </p:nvSpPr>
        <p:spPr>
          <a:xfrm>
            <a:off x="6837900" y="664500"/>
            <a:ext cx="603300" cy="5655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7"/>
          <p:cNvSpPr/>
          <p:nvPr/>
        </p:nvSpPr>
        <p:spPr>
          <a:xfrm>
            <a:off x="6247900" y="105125"/>
            <a:ext cx="1070700" cy="7260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7"/>
          <p:cNvSpPr/>
          <p:nvPr/>
        </p:nvSpPr>
        <p:spPr>
          <a:xfrm>
            <a:off x="7886244" y="-167400"/>
            <a:ext cx="792000" cy="16209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7"/>
          <p:cNvSpPr txBox="1"/>
          <p:nvPr>
            <p:ph type="title"/>
          </p:nvPr>
        </p:nvSpPr>
        <p:spPr>
          <a:xfrm>
            <a:off x="5446625" y="4743325"/>
            <a:ext cx="32790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Georgia"/>
              <a:buNone/>
              <a:defRPr sz="9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2" name="Google Shape;23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9368" y="4636008"/>
            <a:ext cx="449050" cy="42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847648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38"/>
          <p:cNvSpPr txBox="1"/>
          <p:nvPr>
            <p:ph type="title"/>
          </p:nvPr>
        </p:nvSpPr>
        <p:spPr>
          <a:xfrm>
            <a:off x="317700" y="212200"/>
            <a:ext cx="85086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36" name="Google Shape;236;p38"/>
          <p:cNvSpPr txBox="1"/>
          <p:nvPr>
            <p:ph idx="2" type="title"/>
          </p:nvPr>
        </p:nvSpPr>
        <p:spPr>
          <a:xfrm>
            <a:off x="5446625" y="4743325"/>
            <a:ext cx="32790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Georgia"/>
              <a:buNone/>
              <a:defRPr sz="9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7" name="Google Shape;23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9368" y="4636008"/>
            <a:ext cx="449050" cy="42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8738" y="4568874"/>
            <a:ext cx="2426261" cy="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3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idx="12" type="sldNum"/>
          </p:nvPr>
        </p:nvSpPr>
        <p:spPr>
          <a:xfrm>
            <a:off x="847648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40"/>
          <p:cNvSpPr txBox="1"/>
          <p:nvPr>
            <p:ph type="title"/>
          </p:nvPr>
        </p:nvSpPr>
        <p:spPr>
          <a:xfrm>
            <a:off x="5446625" y="4743325"/>
            <a:ext cx="32790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Georgia"/>
              <a:buNone/>
              <a:defRPr sz="9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44" name="Google Shape;24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9368" y="4636008"/>
            <a:ext cx="449050" cy="42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Source Serif Pro"/>
              <a:buNone/>
              <a:defRPr sz="23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Raleway"/>
              <a:buNone/>
              <a:defRPr sz="23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Raleway"/>
              <a:buNone/>
              <a:defRPr sz="23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Raleway"/>
              <a:buNone/>
              <a:defRPr sz="23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Raleway"/>
              <a:buNone/>
              <a:defRPr sz="23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Raleway"/>
              <a:buNone/>
              <a:defRPr sz="23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Raleway"/>
              <a:buNone/>
              <a:defRPr sz="23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Raleway"/>
              <a:buNone/>
              <a:defRPr sz="23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Raleway"/>
              <a:buNone/>
              <a:defRPr sz="23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Source Sans Pro"/>
              <a:buChar char="●"/>
              <a:defRPr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erif Pro"/>
              <a:buNone/>
              <a:defRPr b="1" sz="28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Source Sans Pro"/>
              <a:buChar char="●"/>
              <a:defRPr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3.jp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jpg"/><Relationship Id="rId5" Type="http://schemas.openxmlformats.org/officeDocument/2006/relationships/image" Target="../media/image20.jpg"/><Relationship Id="rId6" Type="http://schemas.openxmlformats.org/officeDocument/2006/relationships/image" Target="../media/image11.jp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/>
          <p:nvPr/>
        </p:nvSpPr>
        <p:spPr>
          <a:xfrm>
            <a:off x="0" y="0"/>
            <a:ext cx="4572000" cy="250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41"/>
          <p:cNvGrpSpPr/>
          <p:nvPr/>
        </p:nvGrpSpPr>
        <p:grpSpPr>
          <a:xfrm>
            <a:off x="464351" y="1459650"/>
            <a:ext cx="4060479" cy="2612250"/>
            <a:chOff x="636766" y="1167806"/>
            <a:chExt cx="2625423" cy="3483000"/>
          </a:xfrm>
        </p:grpSpPr>
        <p:sp>
          <p:nvSpPr>
            <p:cNvPr id="252" name="Google Shape;252;p41"/>
            <p:cNvSpPr txBox="1"/>
            <p:nvPr/>
          </p:nvSpPr>
          <p:spPr>
            <a:xfrm>
              <a:off x="704389" y="1167806"/>
              <a:ext cx="25578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Helvetica Neue"/>
                <a:buNone/>
              </a:pPr>
              <a:r>
                <a:rPr lang="en" sz="3000">
                  <a:solidFill>
                    <a:schemeClr val="lt1"/>
                  </a:solidFill>
                  <a:latin typeface="Source Serif Pro"/>
                  <a:ea typeface="Source Serif Pro"/>
                  <a:cs typeface="Source Serif Pro"/>
                  <a:sym typeface="Source Serif Pro"/>
                </a:rPr>
                <a:t>Becoming Iron-Man</a:t>
              </a:r>
              <a:endParaRPr sz="1100"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cxnSp>
          <p:nvCxnSpPr>
            <p:cNvPr id="253" name="Google Shape;253;p41"/>
            <p:cNvCxnSpPr/>
            <p:nvPr/>
          </p:nvCxnSpPr>
          <p:spPr>
            <a:xfrm>
              <a:off x="636766" y="1167806"/>
              <a:ext cx="0" cy="3483000"/>
            </a:xfrm>
            <a:prstGeom prst="straightConnector1">
              <a:avLst/>
            </a:prstGeom>
            <a:noFill/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4" name="Google Shape;254;p41"/>
          <p:cNvSpPr txBox="1"/>
          <p:nvPr/>
        </p:nvSpPr>
        <p:spPr>
          <a:xfrm>
            <a:off x="568929" y="3106883"/>
            <a:ext cx="39558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b="1" lang="en" sz="24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Needfinding</a:t>
            </a:r>
            <a:endParaRPr sz="11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" sz="24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A1 Presentation</a:t>
            </a:r>
            <a:endParaRPr sz="11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cxnSp>
        <p:nvCxnSpPr>
          <p:cNvPr id="255" name="Google Shape;255;p41"/>
          <p:cNvCxnSpPr/>
          <p:nvPr/>
        </p:nvCxnSpPr>
        <p:spPr>
          <a:xfrm>
            <a:off x="457200" y="2504842"/>
            <a:ext cx="7200" cy="1942200"/>
          </a:xfrm>
          <a:prstGeom prst="straightConnector1">
            <a:avLst/>
          </a:prstGeom>
          <a:noFill/>
          <a:ln cap="flat" cmpd="sng" w="635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41"/>
          <p:cNvSpPr/>
          <p:nvPr/>
        </p:nvSpPr>
        <p:spPr>
          <a:xfrm>
            <a:off x="568928" y="3938825"/>
            <a:ext cx="7004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F7F7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Thomas Escudero, Frieda Rong, Rickenson Robert, Kelsey Zeng</a:t>
            </a:r>
            <a:endParaRPr i="0" sz="1800" u="none" cap="none" strike="noStrike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257" name="Google Shape;25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/>
        </p:nvSpPr>
        <p:spPr>
          <a:xfrm>
            <a:off x="2100275" y="182675"/>
            <a:ext cx="52953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82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Interview Experience</a:t>
            </a:r>
            <a:endParaRPr b="1" sz="4000">
              <a:solidFill>
                <a:srgbClr val="82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355" name="Google Shape;35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0"/>
          <p:cNvPicPr preferRelativeResize="0"/>
          <p:nvPr/>
        </p:nvPicPr>
        <p:blipFill rotWithShape="1">
          <a:blip r:embed="rId4">
            <a:alphaModFix/>
          </a:blip>
          <a:srcRect b="8073" l="0" r="0" t="7652"/>
          <a:stretch/>
        </p:blipFill>
        <p:spPr>
          <a:xfrm>
            <a:off x="2146613" y="889024"/>
            <a:ext cx="4850775" cy="408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9200" y="1140325"/>
            <a:ext cx="4067052" cy="266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/>
          <p:nvPr/>
        </p:nvSpPr>
        <p:spPr>
          <a:xfrm>
            <a:off x="-4209125" y="2135700"/>
            <a:ext cx="8418300" cy="5988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1"/>
          <p:cNvSpPr txBox="1"/>
          <p:nvPr/>
        </p:nvSpPr>
        <p:spPr>
          <a:xfrm>
            <a:off x="2144850" y="172050"/>
            <a:ext cx="48543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Quotes &amp; Surprises</a:t>
            </a:r>
            <a:endParaRPr b="1" sz="4000">
              <a:solidFill>
                <a:schemeClr val="accent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64" name="Google Shape;364;p51"/>
          <p:cNvSpPr txBox="1"/>
          <p:nvPr/>
        </p:nvSpPr>
        <p:spPr>
          <a:xfrm>
            <a:off x="510775" y="1285800"/>
            <a:ext cx="4534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“My first exposure to media was radio…there was no TV”</a:t>
            </a:r>
            <a:endParaRPr sz="18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365" name="Google Shape;36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1"/>
          <p:cNvPicPr preferRelativeResize="0"/>
          <p:nvPr/>
        </p:nvPicPr>
        <p:blipFill rotWithShape="1">
          <a:blip r:embed="rId4">
            <a:alphaModFix/>
          </a:blip>
          <a:srcRect b="3173" l="21111" r="8351" t="8416"/>
          <a:stretch/>
        </p:blipFill>
        <p:spPr>
          <a:xfrm>
            <a:off x="0" y="2860400"/>
            <a:ext cx="2527250" cy="22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1"/>
          <p:cNvSpPr txBox="1"/>
          <p:nvPr/>
        </p:nvSpPr>
        <p:spPr>
          <a:xfrm>
            <a:off x="3573050" y="2056600"/>
            <a:ext cx="4534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“I wish I could have more discipline” </a:t>
            </a:r>
            <a:endParaRPr sz="30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68" name="Google Shape;368;p51"/>
          <p:cNvSpPr txBox="1"/>
          <p:nvPr/>
        </p:nvSpPr>
        <p:spPr>
          <a:xfrm>
            <a:off x="4378275" y="1163325"/>
            <a:ext cx="4534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“I’d love to have access to better resources more easily”</a:t>
            </a:r>
            <a:endParaRPr sz="18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69" name="Google Shape;369;p51"/>
          <p:cNvSpPr txBox="1"/>
          <p:nvPr/>
        </p:nvSpPr>
        <p:spPr>
          <a:xfrm>
            <a:off x="5441225" y="3191025"/>
            <a:ext cx="2997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“There are 10 senses..”</a:t>
            </a:r>
            <a:endParaRPr sz="21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70" name="Google Shape;370;p51"/>
          <p:cNvSpPr txBox="1"/>
          <p:nvPr/>
        </p:nvSpPr>
        <p:spPr>
          <a:xfrm>
            <a:off x="4363850" y="3964725"/>
            <a:ext cx="3538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“I take up a lot of time doing meaningless things”</a:t>
            </a:r>
            <a:endParaRPr sz="21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 txBox="1"/>
          <p:nvPr/>
        </p:nvSpPr>
        <p:spPr>
          <a:xfrm>
            <a:off x="76200" y="1369850"/>
            <a:ext cx="49428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82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Key Findings</a:t>
            </a:r>
            <a:endParaRPr sz="3000">
              <a:solidFill>
                <a:srgbClr val="82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376" name="Google Shape;37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925" y="4446000"/>
            <a:ext cx="2361375" cy="6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2"/>
          <p:cNvSpPr txBox="1"/>
          <p:nvPr/>
        </p:nvSpPr>
        <p:spPr>
          <a:xfrm>
            <a:off x="4572000" y="361700"/>
            <a:ext cx="43335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900"/>
              <a:buFont typeface="Source Serif Pro"/>
              <a:buChar char="●"/>
            </a:pPr>
            <a:r>
              <a:rPr b="1"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Distractions</a:t>
            </a:r>
            <a:r>
              <a:rPr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&amp; lack of </a:t>
            </a:r>
            <a:r>
              <a:rPr b="1"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discipline</a:t>
            </a:r>
            <a:r>
              <a:rPr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are primary setbacks to learning &amp; hobby-making </a:t>
            </a:r>
            <a:endParaRPr sz="1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900"/>
              <a:buFont typeface="Source Serif Pro"/>
              <a:buChar char="●"/>
            </a:pPr>
            <a:r>
              <a:rPr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Memory through sensing (kinesthesia) </a:t>
            </a:r>
            <a:endParaRPr sz="1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900"/>
              <a:buFont typeface="Source Serif Pro"/>
              <a:buChar char="●"/>
            </a:pPr>
            <a:r>
              <a:rPr b="1" lang="en" sz="19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Self-awareness</a:t>
            </a:r>
            <a:r>
              <a:rPr lang="en" sz="19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of improvement and </a:t>
            </a:r>
            <a:r>
              <a:rPr b="1" lang="en" sz="19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access to resources</a:t>
            </a:r>
            <a:endParaRPr b="1" sz="1900">
              <a:solidFill>
                <a:schemeClr val="dk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900"/>
              <a:buFont typeface="Source Serif Pro"/>
              <a:buChar char="●"/>
            </a:pPr>
            <a:r>
              <a:rPr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Creativity with </a:t>
            </a:r>
            <a:r>
              <a:rPr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elevating the human experience</a:t>
            </a:r>
            <a:endParaRPr sz="1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900"/>
              <a:buFont typeface="Source Serif Pro"/>
              <a:buChar char="●"/>
            </a:pPr>
            <a:r>
              <a:rPr b="1"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Simplicity</a:t>
            </a:r>
            <a:r>
              <a:rPr lang="en" sz="1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leads to thoroughness</a:t>
            </a:r>
            <a:endParaRPr sz="1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0000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pic>
        <p:nvPicPr>
          <p:cNvPr id="383" name="Google Shape;38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25" y="4314575"/>
            <a:ext cx="2241850" cy="7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/>
          <p:nvPr/>
        </p:nvSpPr>
        <p:spPr>
          <a:xfrm>
            <a:off x="2678250" y="172050"/>
            <a:ext cx="48543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Empathy Map</a:t>
            </a:r>
            <a:endParaRPr b="1" sz="4000">
              <a:solidFill>
                <a:schemeClr val="accent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389" name="Google Shape;38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513" y="1000250"/>
            <a:ext cx="5444279" cy="3797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4"/>
          <p:cNvSpPr/>
          <p:nvPr/>
        </p:nvSpPr>
        <p:spPr>
          <a:xfrm>
            <a:off x="6665950" y="1815775"/>
            <a:ext cx="492000" cy="1992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4"/>
          <p:cNvSpPr/>
          <p:nvPr/>
        </p:nvSpPr>
        <p:spPr>
          <a:xfrm>
            <a:off x="5717825" y="2508950"/>
            <a:ext cx="492000" cy="1992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4"/>
          <p:cNvSpPr/>
          <p:nvPr/>
        </p:nvSpPr>
        <p:spPr>
          <a:xfrm>
            <a:off x="6665950" y="3062850"/>
            <a:ext cx="492000" cy="1992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4"/>
          <p:cNvSpPr/>
          <p:nvPr/>
        </p:nvSpPr>
        <p:spPr>
          <a:xfrm rot="10800000">
            <a:off x="2323750" y="2332650"/>
            <a:ext cx="612000" cy="5457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4"/>
          <p:cNvSpPr/>
          <p:nvPr/>
        </p:nvSpPr>
        <p:spPr>
          <a:xfrm>
            <a:off x="4284875" y="2014975"/>
            <a:ext cx="434700" cy="4185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4"/>
          <p:cNvSpPr/>
          <p:nvPr/>
        </p:nvSpPr>
        <p:spPr>
          <a:xfrm>
            <a:off x="4284875" y="3262050"/>
            <a:ext cx="434700" cy="4185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4"/>
          <p:cNvSpPr/>
          <p:nvPr/>
        </p:nvSpPr>
        <p:spPr>
          <a:xfrm>
            <a:off x="5174700" y="3332525"/>
            <a:ext cx="434700" cy="4185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0072" y="3751025"/>
            <a:ext cx="1444325" cy="11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878350"/>
            <a:ext cx="1783250" cy="16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525" y="324777"/>
            <a:ext cx="1346495" cy="12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0700" y="95577"/>
            <a:ext cx="1708275" cy="17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/>
          <p:nvPr/>
        </p:nvSpPr>
        <p:spPr>
          <a:xfrm>
            <a:off x="117850" y="109200"/>
            <a:ext cx="48543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Tensions </a:t>
            </a:r>
            <a:endParaRPr b="1" sz="4000">
              <a:solidFill>
                <a:schemeClr val="accent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407" name="Google Shape;40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5"/>
          <p:cNvSpPr txBox="1"/>
          <p:nvPr/>
        </p:nvSpPr>
        <p:spPr>
          <a:xfrm rot="10800000">
            <a:off x="4271500" y="185400"/>
            <a:ext cx="48543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Contradictions</a:t>
            </a:r>
            <a:r>
              <a:rPr b="1" lang="en" sz="4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endParaRPr b="1" sz="4000">
              <a:solidFill>
                <a:schemeClr val="accent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09" name="Google Shape;409;p55"/>
          <p:cNvSpPr txBox="1"/>
          <p:nvPr/>
        </p:nvSpPr>
        <p:spPr>
          <a:xfrm>
            <a:off x="2376575" y="1206900"/>
            <a:ext cx="4534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Source Serif Pro"/>
              <a:buChar char="●"/>
            </a:pPr>
            <a:r>
              <a:rPr b="1"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Simplicity</a:t>
            </a:r>
            <a:r>
              <a:rPr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leads to </a:t>
            </a:r>
            <a:r>
              <a:rPr b="1"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thoroughness</a:t>
            </a:r>
            <a:endParaRPr b="1" sz="18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Source Serif Pro"/>
              <a:buChar char="●"/>
            </a:pPr>
            <a:r>
              <a:rPr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Too much information, but </a:t>
            </a:r>
            <a:r>
              <a:rPr b="1"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little </a:t>
            </a:r>
            <a:r>
              <a:rPr b="1"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reliability</a:t>
            </a:r>
            <a:r>
              <a:rPr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and trust</a:t>
            </a:r>
            <a:endParaRPr sz="18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Source Serif Pro"/>
              <a:buChar char="●"/>
            </a:pPr>
            <a:r>
              <a:rPr lang="en" sz="18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Is current information-assisted technology helping older demographics more than younger users?</a:t>
            </a:r>
            <a:endParaRPr sz="18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10" name="Google Shape;410;p55"/>
          <p:cNvSpPr/>
          <p:nvPr/>
        </p:nvSpPr>
        <p:spPr>
          <a:xfrm>
            <a:off x="0" y="674550"/>
            <a:ext cx="2768700" cy="4469100"/>
          </a:xfrm>
          <a:prstGeom prst="rtTriangle">
            <a:avLst/>
          </a:prstGeom>
          <a:solidFill>
            <a:srgbClr val="000000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5"/>
          <p:cNvSpPr/>
          <p:nvPr/>
        </p:nvSpPr>
        <p:spPr>
          <a:xfrm flipH="1">
            <a:off x="6375300" y="674550"/>
            <a:ext cx="2768700" cy="4469100"/>
          </a:xfrm>
          <a:prstGeom prst="rtTriangle">
            <a:avLst/>
          </a:prstGeom>
          <a:solidFill>
            <a:srgbClr val="000000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6"/>
          <p:cNvSpPr txBox="1"/>
          <p:nvPr/>
        </p:nvSpPr>
        <p:spPr>
          <a:xfrm>
            <a:off x="2830650" y="248250"/>
            <a:ext cx="28785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What Now?</a:t>
            </a:r>
            <a:endParaRPr b="1" sz="4000">
              <a:solidFill>
                <a:schemeClr val="accent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417" name="Google Shape;41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6"/>
          <p:cNvSpPr txBox="1"/>
          <p:nvPr/>
        </p:nvSpPr>
        <p:spPr>
          <a:xfrm>
            <a:off x="1198275" y="1587900"/>
            <a:ext cx="6942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How can we enhance information discovery to maintain users </a:t>
            </a:r>
            <a:r>
              <a:rPr b="1" lang="en" sz="2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engaged</a:t>
            </a:r>
            <a:r>
              <a:rPr lang="en" sz="2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and </a:t>
            </a:r>
            <a:r>
              <a:rPr b="1" lang="en" sz="2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non-intimidated</a:t>
            </a:r>
            <a:r>
              <a:rPr lang="en" sz="29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?</a:t>
            </a:r>
            <a:endParaRPr sz="29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0000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424" name="Google Shape;42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25" y="4314575"/>
            <a:ext cx="2241850" cy="7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8"/>
          <p:cNvSpPr/>
          <p:nvPr/>
        </p:nvSpPr>
        <p:spPr>
          <a:xfrm>
            <a:off x="-9000" y="0"/>
            <a:ext cx="9144000" cy="1630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8"/>
          <p:cNvSpPr/>
          <p:nvPr/>
        </p:nvSpPr>
        <p:spPr>
          <a:xfrm>
            <a:off x="-9000" y="1630500"/>
            <a:ext cx="9144000" cy="1783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8"/>
          <p:cNvSpPr/>
          <p:nvPr/>
        </p:nvSpPr>
        <p:spPr>
          <a:xfrm>
            <a:off x="-9000" y="3414000"/>
            <a:ext cx="9144000" cy="17295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8"/>
          <p:cNvSpPr txBox="1"/>
          <p:nvPr/>
        </p:nvSpPr>
        <p:spPr>
          <a:xfrm>
            <a:off x="1185600" y="547100"/>
            <a:ext cx="6942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Discussing the studio theme, problem domains, and </a:t>
            </a:r>
            <a:r>
              <a:rPr lang="en" sz="20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different</a:t>
            </a:r>
            <a:r>
              <a:rPr lang="en" sz="20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needfinding methodologies</a:t>
            </a:r>
            <a:r>
              <a:rPr lang="en" sz="20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...</a:t>
            </a:r>
            <a:endParaRPr sz="20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34" name="Google Shape;434;p58"/>
          <p:cNvSpPr txBox="1"/>
          <p:nvPr/>
        </p:nvSpPr>
        <p:spPr>
          <a:xfrm>
            <a:off x="-46250" y="0"/>
            <a:ext cx="28785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Brainstorming</a:t>
            </a:r>
            <a:endParaRPr b="1" sz="3000">
              <a:solidFill>
                <a:schemeClr val="accent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35" name="Google Shape;435;p58"/>
          <p:cNvSpPr txBox="1"/>
          <p:nvPr/>
        </p:nvSpPr>
        <p:spPr>
          <a:xfrm>
            <a:off x="0" y="1630500"/>
            <a:ext cx="28785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Needfinding</a:t>
            </a:r>
            <a:endParaRPr b="1" sz="3000">
              <a:solidFill>
                <a:schemeClr val="accent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36" name="Google Shape;436;p58"/>
          <p:cNvSpPr txBox="1"/>
          <p:nvPr/>
        </p:nvSpPr>
        <p:spPr>
          <a:xfrm>
            <a:off x="0" y="3414000"/>
            <a:ext cx="28785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Analyzing</a:t>
            </a:r>
            <a:endParaRPr b="1" sz="3000">
              <a:solidFill>
                <a:schemeClr val="accent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37" name="Google Shape;437;p58"/>
          <p:cNvSpPr txBox="1"/>
          <p:nvPr/>
        </p:nvSpPr>
        <p:spPr>
          <a:xfrm>
            <a:off x="1149575" y="2308800"/>
            <a:ext cx="6942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Investigating our problem domain, our interviewee selection process, and our interview environment</a:t>
            </a:r>
            <a:endParaRPr sz="20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38" name="Google Shape;438;p58"/>
          <p:cNvSpPr txBox="1"/>
          <p:nvPr/>
        </p:nvSpPr>
        <p:spPr>
          <a:xfrm>
            <a:off x="1091850" y="4006200"/>
            <a:ext cx="6942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Transforming the needfinding data into synthesized analysis to further focus our problem domain</a:t>
            </a:r>
            <a:endParaRPr sz="20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347" y="29306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2"/>
          <p:cNvPicPr preferRelativeResize="0"/>
          <p:nvPr/>
        </p:nvPicPr>
        <p:blipFill rotWithShape="1">
          <a:blip r:embed="rId4">
            <a:alphaModFix/>
          </a:blip>
          <a:srcRect b="6015" l="0" r="0" t="0"/>
          <a:stretch/>
        </p:blipFill>
        <p:spPr>
          <a:xfrm>
            <a:off x="4735750" y="1335863"/>
            <a:ext cx="1348800" cy="139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4" name="Google Shape;264;p42"/>
          <p:cNvSpPr txBox="1"/>
          <p:nvPr>
            <p:ph type="title"/>
          </p:nvPr>
        </p:nvSpPr>
        <p:spPr>
          <a:xfrm>
            <a:off x="1783300" y="565575"/>
            <a:ext cx="6918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Intros</a:t>
            </a:r>
            <a:endParaRPr/>
          </a:p>
        </p:txBody>
      </p:sp>
      <p:pic>
        <p:nvPicPr>
          <p:cNvPr id="265" name="Google Shape;265;p42"/>
          <p:cNvPicPr preferRelativeResize="0"/>
          <p:nvPr/>
        </p:nvPicPr>
        <p:blipFill rotWithShape="1">
          <a:blip r:embed="rId5">
            <a:alphaModFix/>
          </a:blip>
          <a:srcRect b="28305" l="0" r="0" t="0"/>
          <a:stretch/>
        </p:blipFill>
        <p:spPr>
          <a:xfrm>
            <a:off x="913625" y="1327725"/>
            <a:ext cx="1348800" cy="139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/>
          <p:nvPr/>
        </p:nvSpPr>
        <p:spPr>
          <a:xfrm>
            <a:off x="2294887" y="1343990"/>
            <a:ext cx="17535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Thomas Escudero</a:t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Sophomore</a:t>
            </a:r>
            <a:endParaRPr i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Product Design &amp; CS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I lived in Argentina for 3 years!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267" name="Google Shape;267;p42"/>
          <p:cNvPicPr preferRelativeResize="0"/>
          <p:nvPr/>
        </p:nvPicPr>
        <p:blipFill rotWithShape="1">
          <a:blip r:embed="rId5">
            <a:alphaModFix/>
          </a:blip>
          <a:srcRect b="28305" l="0" r="0" t="0"/>
          <a:stretch/>
        </p:blipFill>
        <p:spPr>
          <a:xfrm>
            <a:off x="913625" y="1327725"/>
            <a:ext cx="1348800" cy="139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8" name="Google Shape;268;p42"/>
          <p:cNvSpPr txBox="1"/>
          <p:nvPr/>
        </p:nvSpPr>
        <p:spPr>
          <a:xfrm>
            <a:off x="2294887" y="1343990"/>
            <a:ext cx="17535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Thomas Escudero</a:t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Sophomore</a:t>
            </a:r>
            <a:endParaRPr i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Product Design &amp; CS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I lived in Argentina for 3 years!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6181662" y="1343990"/>
            <a:ext cx="17535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Kelsey Zeng</a:t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Senior</a:t>
            </a:r>
            <a:endParaRPr i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Symbolic Systems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I spontaneously adopted a bunny off craigslist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2294887" y="2965340"/>
            <a:ext cx="17535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Rick Robert</a:t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Senior</a:t>
            </a:r>
            <a:endParaRPr i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CS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I taught 2nd graders intro CS on Zoom during the pandemic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271" name="Google Shape;271;p42"/>
          <p:cNvPicPr preferRelativeResize="0"/>
          <p:nvPr/>
        </p:nvPicPr>
        <p:blipFill rotWithShape="1">
          <a:blip r:embed="rId6">
            <a:alphaModFix/>
          </a:blip>
          <a:srcRect b="11227" l="0" r="0" t="11235"/>
          <a:stretch/>
        </p:blipFill>
        <p:spPr>
          <a:xfrm>
            <a:off x="913625" y="2949075"/>
            <a:ext cx="1348800" cy="139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/>
        </p:nvSpPr>
        <p:spPr>
          <a:xfrm>
            <a:off x="6105462" y="2935490"/>
            <a:ext cx="17535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Frieda Rong</a:t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Source Serif Pro"/>
                <a:ea typeface="Source Serif Pro"/>
                <a:cs typeface="Source Serif Pro"/>
                <a:sym typeface="Source Serif Pro"/>
              </a:rPr>
              <a:t>2nd year PhD</a:t>
            </a:r>
            <a:endParaRPr i="1"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CS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I did ballroom dancing with CMU while </a:t>
            </a: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visiting</a:t>
            </a:r>
            <a:r>
              <a:rPr lang="en" sz="1200">
                <a:latin typeface="Source Serif Pro"/>
                <a:ea typeface="Source Serif Pro"/>
                <a:cs typeface="Source Serif Pro"/>
                <a:sym typeface="Source Serif Pro"/>
              </a:rPr>
              <a:t> Pittsburgh</a:t>
            </a:r>
            <a:endParaRPr sz="12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0000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Domain</a:t>
            </a: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25" y="4314575"/>
            <a:ext cx="2241850" cy="7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>
            <p:ph type="title"/>
          </p:nvPr>
        </p:nvSpPr>
        <p:spPr>
          <a:xfrm>
            <a:off x="1783300" y="565575"/>
            <a:ext cx="6918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Enhanced Access to Information</a:t>
            </a:r>
            <a:endParaRPr/>
          </a:p>
        </p:txBody>
      </p:sp>
      <p:sp>
        <p:nvSpPr>
          <p:cNvPr id="285" name="Google Shape;285;p44"/>
          <p:cNvSpPr/>
          <p:nvPr/>
        </p:nvSpPr>
        <p:spPr>
          <a:xfrm>
            <a:off x="3191372" y="1460290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4"/>
          <p:cNvSpPr txBox="1"/>
          <p:nvPr/>
        </p:nvSpPr>
        <p:spPr>
          <a:xfrm>
            <a:off x="3191375" y="2685725"/>
            <a:ext cx="2954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Knowledge Discovery</a:t>
            </a:r>
            <a:endParaRPr sz="30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87" name="Google Shape;287;p44"/>
          <p:cNvSpPr/>
          <p:nvPr/>
        </p:nvSpPr>
        <p:spPr>
          <a:xfrm>
            <a:off x="6146079" y="1258186"/>
            <a:ext cx="1012500" cy="101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4"/>
          <p:cNvSpPr txBox="1"/>
          <p:nvPr/>
        </p:nvSpPr>
        <p:spPr>
          <a:xfrm>
            <a:off x="6146425" y="146030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Shazam</a:t>
            </a:r>
            <a:endParaRPr sz="12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89" name="Google Shape;289;p44"/>
          <p:cNvSpPr/>
          <p:nvPr/>
        </p:nvSpPr>
        <p:spPr>
          <a:xfrm>
            <a:off x="1739204" y="292078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4"/>
          <p:cNvSpPr txBox="1"/>
          <p:nvPr/>
        </p:nvSpPr>
        <p:spPr>
          <a:xfrm>
            <a:off x="1739550" y="312290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Google Tune</a:t>
            </a:r>
            <a:endParaRPr sz="12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91" name="Google Shape;291;p44"/>
          <p:cNvSpPr/>
          <p:nvPr/>
        </p:nvSpPr>
        <p:spPr>
          <a:xfrm>
            <a:off x="1197629" y="1771036"/>
            <a:ext cx="1012500" cy="10122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4"/>
          <p:cNvSpPr txBox="1"/>
          <p:nvPr/>
        </p:nvSpPr>
        <p:spPr>
          <a:xfrm>
            <a:off x="1197975" y="197315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PlantNet</a:t>
            </a:r>
            <a:endParaRPr sz="12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93" name="Google Shape;293;p44"/>
          <p:cNvSpPr/>
          <p:nvPr/>
        </p:nvSpPr>
        <p:spPr>
          <a:xfrm>
            <a:off x="6924229" y="3122911"/>
            <a:ext cx="1012500" cy="10122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4"/>
          <p:cNvSpPr txBox="1"/>
          <p:nvPr/>
        </p:nvSpPr>
        <p:spPr>
          <a:xfrm>
            <a:off x="6924575" y="3325025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SkyView</a:t>
            </a:r>
            <a:endParaRPr sz="12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cxnSp>
        <p:nvCxnSpPr>
          <p:cNvPr id="295" name="Google Shape;295;p44"/>
          <p:cNvCxnSpPr>
            <a:stCxn id="286" idx="1"/>
          </p:cNvCxnSpPr>
          <p:nvPr/>
        </p:nvCxnSpPr>
        <p:spPr>
          <a:xfrm rot="10800000">
            <a:off x="2149775" y="2531525"/>
            <a:ext cx="1041600" cy="458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44"/>
          <p:cNvCxnSpPr/>
          <p:nvPr/>
        </p:nvCxnSpPr>
        <p:spPr>
          <a:xfrm rot="10800000">
            <a:off x="2751800" y="3399825"/>
            <a:ext cx="774300" cy="660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44"/>
          <p:cNvCxnSpPr>
            <a:stCxn id="294" idx="1"/>
          </p:cNvCxnSpPr>
          <p:nvPr/>
        </p:nvCxnSpPr>
        <p:spPr>
          <a:xfrm rot="10800000">
            <a:off x="6131375" y="3272525"/>
            <a:ext cx="793200" cy="3564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44"/>
          <p:cNvCxnSpPr>
            <a:stCxn id="288" idx="1"/>
          </p:cNvCxnSpPr>
          <p:nvPr/>
        </p:nvCxnSpPr>
        <p:spPr>
          <a:xfrm flipH="1">
            <a:off x="5751325" y="1764200"/>
            <a:ext cx="395100" cy="506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99" name="Google Shape;2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0000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Needfinding Methodology</a:t>
            </a:r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25" y="4314575"/>
            <a:ext cx="2241850" cy="7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/>
          <p:nvPr/>
        </p:nvSpPr>
        <p:spPr>
          <a:xfrm flipH="1">
            <a:off x="3474375" y="1653925"/>
            <a:ext cx="2275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Age</a:t>
            </a:r>
            <a:endParaRPr b="1" sz="2000">
              <a:solidFill>
                <a:srgbClr val="98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11" name="Google Shape;311;p46"/>
          <p:cNvSpPr txBox="1"/>
          <p:nvPr/>
        </p:nvSpPr>
        <p:spPr>
          <a:xfrm flipH="1">
            <a:off x="6228600" y="1653925"/>
            <a:ext cx="2436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Sensical Abilities</a:t>
            </a:r>
            <a:endParaRPr b="1" sz="2000">
              <a:solidFill>
                <a:srgbClr val="98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12" name="Google Shape;312;p46"/>
          <p:cNvSpPr txBox="1"/>
          <p:nvPr/>
        </p:nvSpPr>
        <p:spPr>
          <a:xfrm flipH="1">
            <a:off x="720050" y="1653925"/>
            <a:ext cx="2275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13" name="Google Shape;313;p46"/>
          <p:cNvSpPr txBox="1"/>
          <p:nvPr/>
        </p:nvSpPr>
        <p:spPr>
          <a:xfrm flipH="1">
            <a:off x="708400" y="2704146"/>
            <a:ext cx="21954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Graphic designers, playwrights, college students, engineers, moms, teachers</a:t>
            </a:r>
            <a:endParaRPr>
              <a:solidFill>
                <a:srgbClr val="43434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cxnSp>
        <p:nvCxnSpPr>
          <p:cNvPr id="314" name="Google Shape;314;p46"/>
          <p:cNvCxnSpPr/>
          <p:nvPr/>
        </p:nvCxnSpPr>
        <p:spPr>
          <a:xfrm rot="10800000">
            <a:off x="1179350" y="2361350"/>
            <a:ext cx="1276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46"/>
          <p:cNvCxnSpPr/>
          <p:nvPr/>
        </p:nvCxnSpPr>
        <p:spPr>
          <a:xfrm rot="10800000">
            <a:off x="3933646" y="2361350"/>
            <a:ext cx="1276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46"/>
          <p:cNvCxnSpPr/>
          <p:nvPr/>
        </p:nvCxnSpPr>
        <p:spPr>
          <a:xfrm rot="10800000">
            <a:off x="6699500" y="2361350"/>
            <a:ext cx="1276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46"/>
          <p:cNvSpPr txBox="1"/>
          <p:nvPr>
            <p:ph idx="4294967295" type="title"/>
          </p:nvPr>
        </p:nvSpPr>
        <p:spPr>
          <a:xfrm>
            <a:off x="359375" y="1655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Participants with different </a:t>
            </a:r>
            <a:r>
              <a:rPr b="1" lang="en" sz="2600"/>
              <a:t>professional backgrounds</a:t>
            </a:r>
            <a:r>
              <a:rPr lang="en" sz="2600"/>
              <a:t>, </a:t>
            </a:r>
            <a:r>
              <a:rPr b="1" lang="en" sz="2600"/>
              <a:t>ages</a:t>
            </a:r>
            <a:r>
              <a:rPr lang="en" sz="2600"/>
              <a:t>, and </a:t>
            </a:r>
            <a:r>
              <a:rPr b="1" lang="en" sz="2600"/>
              <a:t>sensical</a:t>
            </a:r>
            <a:r>
              <a:rPr lang="en" sz="2600"/>
              <a:t> abilities</a:t>
            </a:r>
            <a:endParaRPr sz="2600"/>
          </a:p>
        </p:txBody>
      </p:sp>
      <p:sp>
        <p:nvSpPr>
          <p:cNvPr id="318" name="Google Shape;318;p46"/>
          <p:cNvSpPr txBox="1"/>
          <p:nvPr/>
        </p:nvSpPr>
        <p:spPr>
          <a:xfrm flipH="1">
            <a:off x="3474300" y="2776571"/>
            <a:ext cx="21954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Participants were young adults, up to participants that were </a:t>
            </a:r>
            <a:r>
              <a:rPr b="1" lang="en">
                <a:solidFill>
                  <a:srgbClr val="43434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75</a:t>
            </a:r>
            <a:r>
              <a:rPr lang="en">
                <a:solidFill>
                  <a:srgbClr val="43434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years of age</a:t>
            </a:r>
            <a:endParaRPr>
              <a:solidFill>
                <a:srgbClr val="43434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 flipH="1">
            <a:off x="6240200" y="2776571"/>
            <a:ext cx="21954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What senses do these participants use the most on a day-to-day basis?</a:t>
            </a:r>
            <a:endParaRPr>
              <a:solidFill>
                <a:srgbClr val="43434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20" name="Google Shape;320;p46"/>
          <p:cNvSpPr txBox="1"/>
          <p:nvPr/>
        </p:nvSpPr>
        <p:spPr>
          <a:xfrm flipH="1">
            <a:off x="668500" y="1669725"/>
            <a:ext cx="2275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Professional Backgrounds</a:t>
            </a:r>
            <a:endParaRPr b="1" sz="2000">
              <a:solidFill>
                <a:srgbClr val="98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321" name="Google Shape;3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/>
        </p:nvSpPr>
        <p:spPr>
          <a:xfrm>
            <a:off x="1623900" y="74150"/>
            <a:ext cx="61833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EXTREME </a:t>
            </a:r>
            <a:r>
              <a:rPr b="1" lang="en" sz="30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users</a:t>
            </a:r>
            <a:endParaRPr b="1" sz="30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27" name="Google Shape;327;p47"/>
          <p:cNvSpPr/>
          <p:nvPr/>
        </p:nvSpPr>
        <p:spPr>
          <a:xfrm rot="10800000">
            <a:off x="790025" y="2616075"/>
            <a:ext cx="7513200" cy="308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424F"/>
              </a:gs>
              <a:gs pos="50000">
                <a:srgbClr val="DC2531"/>
              </a:gs>
              <a:gs pos="75000">
                <a:srgbClr val="CA1622"/>
              </a:gs>
              <a:gs pos="88000">
                <a:srgbClr val="C10F1B"/>
              </a:gs>
              <a:gs pos="94000">
                <a:srgbClr val="BD0B17"/>
              </a:gs>
              <a:gs pos="97000">
                <a:srgbClr val="BB0915"/>
              </a:gs>
              <a:gs pos="99000">
                <a:srgbClr val="BA0814"/>
              </a:gs>
              <a:gs pos="99500">
                <a:srgbClr val="B90814"/>
              </a:gs>
              <a:gs pos="99750">
                <a:srgbClr val="B90814"/>
              </a:gs>
              <a:gs pos="100000">
                <a:srgbClr val="B80713"/>
              </a:gs>
            </a:gsLst>
            <a:lin ang="10800025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7"/>
          <p:cNvSpPr/>
          <p:nvPr/>
        </p:nvSpPr>
        <p:spPr>
          <a:xfrm>
            <a:off x="798850" y="2385900"/>
            <a:ext cx="127500" cy="138300"/>
          </a:xfrm>
          <a:prstGeom prst="ellipse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7"/>
          <p:cNvSpPr/>
          <p:nvPr/>
        </p:nvSpPr>
        <p:spPr>
          <a:xfrm>
            <a:off x="7451150" y="3042950"/>
            <a:ext cx="127500" cy="1383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7"/>
          <p:cNvSpPr txBox="1"/>
          <p:nvPr/>
        </p:nvSpPr>
        <p:spPr>
          <a:xfrm>
            <a:off x="737125" y="1596650"/>
            <a:ext cx="4534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Users with ‘heightened’ senses, due to their professions, hobbies, etc…</a:t>
            </a:r>
            <a:endParaRPr sz="20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3825675" y="3169900"/>
            <a:ext cx="4534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A1A1A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Users with inherently less sense capabilities…</a:t>
            </a:r>
            <a:endParaRPr sz="2000">
              <a:solidFill>
                <a:srgbClr val="1A1A1A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332" name="Google Shape;3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25" y="4446000"/>
            <a:ext cx="2878475" cy="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type="title"/>
          </p:nvPr>
        </p:nvSpPr>
        <p:spPr>
          <a:xfrm>
            <a:off x="1783300" y="565575"/>
            <a:ext cx="6918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Gauging behaviors, motivations, and inspirations</a:t>
            </a:r>
            <a:endParaRPr/>
          </a:p>
        </p:txBody>
      </p:sp>
      <p:sp>
        <p:nvSpPr>
          <p:cNvPr id="338" name="Google Shape;338;p48"/>
          <p:cNvSpPr txBox="1"/>
          <p:nvPr/>
        </p:nvSpPr>
        <p:spPr>
          <a:xfrm rot="-315403">
            <a:off x="-3837" y="1986918"/>
            <a:ext cx="4597335" cy="80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Source Serif Pro"/>
              <a:buChar char="●"/>
            </a:pPr>
            <a:r>
              <a:rPr b="1" lang="en" sz="25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What are your New Year’s resolutions?</a:t>
            </a:r>
            <a:endParaRPr sz="1200">
              <a:solidFill>
                <a:srgbClr val="7F7F7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39" name="Google Shape;339;p48"/>
          <p:cNvSpPr txBox="1"/>
          <p:nvPr/>
        </p:nvSpPr>
        <p:spPr>
          <a:xfrm rot="581781">
            <a:off x="3823236" y="1477740"/>
            <a:ext cx="5131609" cy="911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Source Serif Pro"/>
              <a:buChar char="●"/>
            </a:pPr>
            <a:r>
              <a:rPr b="1" lang="en" sz="17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Examples of when you self taught a new skill?</a:t>
            </a:r>
            <a:endParaRPr sz="400">
              <a:solidFill>
                <a:srgbClr val="7F7F7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0" name="Google Shape;340;p48"/>
          <p:cNvSpPr txBox="1"/>
          <p:nvPr/>
        </p:nvSpPr>
        <p:spPr>
          <a:xfrm rot="-327458">
            <a:off x="3376828" y="2576316"/>
            <a:ext cx="5131964" cy="911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Source Serif Pro"/>
              <a:buChar char="●"/>
            </a:pPr>
            <a:r>
              <a:rPr b="1" lang="en" sz="21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How do you </a:t>
            </a:r>
            <a:r>
              <a:rPr b="1" lang="en" sz="28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stay motivated</a:t>
            </a:r>
            <a:r>
              <a:rPr b="1" lang="en" sz="21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when learning something new?</a:t>
            </a:r>
            <a:endParaRPr sz="800">
              <a:solidFill>
                <a:srgbClr val="7F7F7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1" name="Google Shape;341;p48"/>
          <p:cNvSpPr txBox="1"/>
          <p:nvPr/>
        </p:nvSpPr>
        <p:spPr>
          <a:xfrm rot="431415">
            <a:off x="-344458" y="3355781"/>
            <a:ext cx="5131655" cy="9110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Source Serif Pro"/>
              <a:buChar char="●"/>
            </a:pPr>
            <a:r>
              <a:rPr b="1" lang="en" sz="17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What makes XYZ platform helpful?</a:t>
            </a:r>
            <a:endParaRPr sz="400">
              <a:solidFill>
                <a:srgbClr val="7F7F7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2" name="Google Shape;342;p48"/>
          <p:cNvSpPr txBox="1"/>
          <p:nvPr/>
        </p:nvSpPr>
        <p:spPr>
          <a:xfrm rot="-418053">
            <a:off x="2562217" y="3924674"/>
            <a:ext cx="5131597" cy="91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Source Serif Pro"/>
              <a:buChar char="●"/>
            </a:pPr>
            <a:r>
              <a:rPr b="1" lang="en" sz="2100">
                <a:solidFill>
                  <a:srgbClr val="98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If you could have a 6th sense, what would it be?</a:t>
            </a:r>
            <a:endParaRPr sz="800">
              <a:solidFill>
                <a:srgbClr val="7F7F7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43" name="Google Shape;3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925" y="4446000"/>
            <a:ext cx="2361375" cy="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0000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Results</a:t>
            </a:r>
            <a:endParaRPr/>
          </a:p>
        </p:txBody>
      </p:sp>
      <p:pic>
        <p:nvPicPr>
          <p:cNvPr id="349" name="Google Shape;34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25" y="4314575"/>
            <a:ext cx="2241850" cy="7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0000"/>
      </a:dk1>
      <a:lt1>
        <a:srgbClr val="FFFFFF"/>
      </a:lt1>
      <a:dk2>
        <a:srgbClr val="820000"/>
      </a:dk2>
      <a:lt2>
        <a:srgbClr val="F4F4F4"/>
      </a:lt2>
      <a:accent1>
        <a:srgbClr val="2E2D29"/>
      </a:accent1>
      <a:accent2>
        <a:srgbClr val="B1040E"/>
      </a:accent2>
      <a:accent3>
        <a:srgbClr val="820000"/>
      </a:accent3>
      <a:accent4>
        <a:srgbClr val="B1040E"/>
      </a:accent4>
      <a:accent5>
        <a:srgbClr val="1C3678"/>
      </a:accent5>
      <a:accent6>
        <a:srgbClr val="FFB8A2"/>
      </a:accent6>
      <a:hlink>
        <a:srgbClr val="006CB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434343"/>
      </a:dk1>
      <a:lt1>
        <a:srgbClr val="FFFFFF"/>
      </a:lt1>
      <a:dk2>
        <a:srgbClr val="1A1A1A"/>
      </a:dk2>
      <a:lt2>
        <a:srgbClr val="F4F4F4"/>
      </a:lt2>
      <a:accent1>
        <a:srgbClr val="2E2D29"/>
      </a:accent1>
      <a:accent2>
        <a:srgbClr val="FF000F"/>
      </a:accent2>
      <a:accent3>
        <a:srgbClr val="820000"/>
      </a:accent3>
      <a:accent4>
        <a:srgbClr val="F85861"/>
      </a:accent4>
      <a:accent5>
        <a:srgbClr val="4665B4"/>
      </a:accent5>
      <a:accent6>
        <a:srgbClr val="FFB8A2"/>
      </a:accent6>
      <a:hlink>
        <a:srgbClr val="006CB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